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93" r:id="rId2"/>
    <p:sldId id="308" r:id="rId3"/>
    <p:sldId id="331" r:id="rId4"/>
    <p:sldId id="306" r:id="rId5"/>
    <p:sldId id="330" r:id="rId6"/>
    <p:sldId id="309" r:id="rId7"/>
    <p:sldId id="328" r:id="rId8"/>
    <p:sldId id="327" r:id="rId9"/>
    <p:sldId id="310" r:id="rId10"/>
    <p:sldId id="311" r:id="rId11"/>
    <p:sldId id="329" r:id="rId12"/>
    <p:sldId id="334" r:id="rId13"/>
    <p:sldId id="332" r:id="rId14"/>
    <p:sldId id="314" r:id="rId15"/>
    <p:sldId id="315" r:id="rId16"/>
    <p:sldId id="319" r:id="rId17"/>
    <p:sldId id="316" r:id="rId18"/>
    <p:sldId id="322" r:id="rId19"/>
    <p:sldId id="323" r:id="rId20"/>
    <p:sldId id="326" r:id="rId21"/>
    <p:sldId id="324" r:id="rId22"/>
    <p:sldId id="325" r:id="rId23"/>
    <p:sldId id="292" r:id="rId24"/>
    <p:sldId id="261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221"/>
    <a:srgbClr val="3B1270"/>
    <a:srgbClr val="D11D2C"/>
    <a:srgbClr val="4F5456"/>
    <a:srgbClr val="4FB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2" autoAdjust="0"/>
    <p:restoredTop sz="85290" autoAdjust="0"/>
  </p:normalViewPr>
  <p:slideViewPr>
    <p:cSldViewPr snapToObjects="1">
      <p:cViewPr varScale="1">
        <p:scale>
          <a:sx n="91" d="100"/>
          <a:sy n="91" d="100"/>
        </p:scale>
        <p:origin x="4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CE8FF-507D-BD43-B8B3-B93C6F1D4D1D}" type="datetimeFigureOut">
              <a:rPr lang="fr-FR" smtClean="0"/>
              <a:t>18/01/2020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A557-F1F5-7442-892B-82383A074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56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FA557-F1F5-7442-892B-82383A07490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50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FA557-F1F5-7442-892B-82383A07490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58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FA557-F1F5-7442-892B-82383A07490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51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FA557-F1F5-7442-892B-82383A07490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113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FA557-F1F5-7442-892B-82383A07490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70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362200" y="4343400"/>
            <a:ext cx="5715000" cy="2057400"/>
          </a:xfrm>
          <a:effectLst/>
        </p:spPr>
        <p:txBody>
          <a:bodyPr/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TITRE DU DOCUMENT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rgbClr val="3B1270"/>
                </a:solidFill>
              </a:defRPr>
            </a:lvl1pPr>
          </a:lstStyle>
          <a:p>
            <a:r>
              <a:rPr lang="fr-FR" dirty="0"/>
              <a:t>LE TITRE LONG </a:t>
            </a:r>
            <a:br>
              <a:rPr lang="fr-FR" dirty="0"/>
            </a:br>
            <a:r>
              <a:rPr lang="fr-FR" dirty="0"/>
              <a:t>DU PARAGRAPHE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0" hasCustomPrompt="1"/>
          </p:nvPr>
        </p:nvSpPr>
        <p:spPr>
          <a:xfrm>
            <a:off x="3810000" y="3581400"/>
            <a:ext cx="1524000" cy="1219200"/>
          </a:xfrm>
        </p:spPr>
        <p:txBody>
          <a:bodyPr>
            <a:normAutofit/>
          </a:bodyPr>
          <a:lstStyle>
            <a:lvl1pPr algn="ctr">
              <a:buNone/>
              <a:defRPr sz="7000">
                <a:solidFill>
                  <a:srgbClr val="D11D2C"/>
                </a:solidFill>
              </a:defRPr>
            </a:lvl1pPr>
          </a:lstStyle>
          <a:p>
            <a:pPr lvl="0"/>
            <a:r>
              <a:rPr lang="fr-FR" dirty="0"/>
              <a:t>#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1270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numéro de diapositive 6"/>
          <p:cNvSpPr txBox="1">
            <a:spLocks/>
          </p:cNvSpPr>
          <p:nvPr userDrawn="1"/>
        </p:nvSpPr>
        <p:spPr>
          <a:xfrm>
            <a:off x="8382000" y="6492875"/>
            <a:ext cx="609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0833D-EF9C-4E47-8095-A5080D7E9C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0" y="-8158"/>
            <a:ext cx="9154878" cy="68661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r-FR" baseline="30000" dirty="0"/>
              <a:t>13, rue Fernand Léger - 75020 PARIS</a:t>
            </a:r>
          </a:p>
          <a:p>
            <a:r>
              <a:rPr lang="fr-FR" baseline="30000" dirty="0"/>
              <a:t>Tél. 01 43 13 13 13 - m</a:t>
            </a:r>
          </a:p>
          <a:p>
            <a:r>
              <a:rPr lang="fr-FR" baseline="30000" dirty="0"/>
              <a:t>gform@mgform.org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19050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Helvetica"/>
                <a:cs typeface="Helvetica"/>
              </a:defRPr>
            </a:lvl1pPr>
          </a:lstStyle>
          <a:p>
            <a:fld id="{95790F94-E00B-AB40-8F6B-A70AA20BD160}" type="datetimeFigureOut">
              <a:rPr lang="fr-FR" smtClean="0"/>
              <a:pPr/>
              <a:t>18/01/2020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2" r:id="rId3"/>
    <p:sldLayoutId id="214748365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127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hyperlink" Target="https://www.mgfrance-ra.org/2015-04-17-18-21-47/faq-et-astuces/53-cotation-du-sensory-baby-test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hyperlink" Target="http://www.com-medic.com/PrestaShop/index.php?id_product=10&amp;controller=produc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4343400"/>
            <a:ext cx="6817568" cy="2057400"/>
          </a:xfrm>
        </p:spPr>
        <p:txBody>
          <a:bodyPr>
            <a:normAutofit/>
          </a:bodyPr>
          <a:lstStyle/>
          <a:p>
            <a:r>
              <a:rPr lang="fr-FR" b="0" dirty="0"/>
              <a:t>Remplir ses indicateurs déclaratifs</a:t>
            </a:r>
            <a:endParaRPr 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27013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60840" cy="720080"/>
          </a:xfrm>
        </p:spPr>
        <p:txBody>
          <a:bodyPr>
            <a:normAutofit/>
          </a:bodyPr>
          <a:lstStyle/>
          <a:p>
            <a:r>
              <a:rPr lang="fr-FR" sz="2800" dirty="0"/>
              <a:t>Addiction à l’alcool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061450" cy="2946400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57827"/>
              </p:ext>
            </p:extLst>
          </p:nvPr>
        </p:nvGraphicFramePr>
        <p:xfrm>
          <a:off x="5581650" y="1058228"/>
          <a:ext cx="3479800" cy="39116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Pts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€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Obj int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Cible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140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60%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sup 75%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20 patients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4797152"/>
            <a:ext cx="863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B1270"/>
                </a:solidFill>
              </a:rPr>
              <a:t>Pour vérifier que vos chiffres ne sont pas fantaisistes: </a:t>
            </a:r>
          </a:p>
          <a:p>
            <a:r>
              <a:rPr lang="fr-FR" dirty="0">
                <a:solidFill>
                  <a:srgbClr val="3B1270"/>
                </a:solidFill>
              </a:rPr>
              <a:t>Le nombre moyen de patients consommateurs excessifs d’alcool dans la population est de 13 % cela correspond à 104 patients/800. </a:t>
            </a:r>
          </a:p>
          <a:p>
            <a:r>
              <a:rPr lang="fr-FR" dirty="0">
                <a:solidFill>
                  <a:srgbClr val="3B1270"/>
                </a:solidFill>
              </a:rPr>
              <a:t>Ce chiffre est à rapporter au profil de votre </a:t>
            </a:r>
            <a:r>
              <a:rPr lang="fr-FR" dirty="0" err="1">
                <a:solidFill>
                  <a:srgbClr val="3B1270"/>
                </a:solidFill>
              </a:rPr>
              <a:t>patientèle</a:t>
            </a:r>
            <a:r>
              <a:rPr lang="fr-FR" dirty="0">
                <a:solidFill>
                  <a:srgbClr val="3B127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946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ROSP Enfant: Courbe d’IMC</a:t>
            </a:r>
            <a:br>
              <a:rPr lang="fr-FR" sz="3600" dirty="0"/>
            </a:br>
            <a:r>
              <a:rPr lang="fr-FR" sz="2800" dirty="0"/>
              <a:t>Prenez le chiffre des 0-16 ans</a:t>
            </a:r>
            <a:endParaRPr lang="fr-FR" sz="2200" dirty="0">
              <a:solidFill>
                <a:srgbClr val="D11D2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28" y="2132856"/>
            <a:ext cx="8718550" cy="3124200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16307"/>
              </p:ext>
            </p:extLst>
          </p:nvPr>
        </p:nvGraphicFramePr>
        <p:xfrm>
          <a:off x="3131840" y="5589240"/>
          <a:ext cx="3467100" cy="39116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Pts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€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Obj int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Cible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140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80%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sup 95%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5 patients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88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348996" y="260648"/>
            <a:ext cx="6048672" cy="432048"/>
          </a:xfrm>
        </p:spPr>
        <p:txBody>
          <a:bodyPr>
            <a:normAutofit fontScale="90000"/>
          </a:bodyPr>
          <a:lstStyle/>
          <a:p>
            <a:r>
              <a:rPr lang="fr-FR" sz="2700" dirty="0"/>
              <a:t>Dépistage des troubles visuels et auditifs</a:t>
            </a:r>
            <a:br>
              <a:rPr lang="fr-FR" sz="2800" dirty="0"/>
            </a:br>
            <a:endParaRPr lang="fr-FR" sz="2200" dirty="0">
              <a:solidFill>
                <a:srgbClr val="D11D2C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734048" y="591079"/>
            <a:ext cx="5278568" cy="2631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B1270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fr-FR" sz="2000" dirty="0">
                <a:solidFill>
                  <a:srgbClr val="D11D2C"/>
                </a:solidFill>
              </a:rPr>
              <a:t>On ne peut pas extraire le nombre d’enfants entre 4 et 12 mois du fichier patientèle qui est dans la ROSP (ne propose que les années)</a:t>
            </a:r>
          </a:p>
          <a:p>
            <a:pPr marL="342900" indent="-342900" algn="l">
              <a:buFont typeface="Arial"/>
              <a:buChar char="•"/>
            </a:pPr>
            <a:r>
              <a:rPr lang="fr-FR" sz="1800" dirty="0"/>
              <a:t>Téléchargez votre liste de patientèle médecin traitant complète en fichier </a:t>
            </a:r>
            <a:r>
              <a:rPr lang="fr-FR" sz="1800" dirty="0" err="1"/>
              <a:t>excel</a:t>
            </a:r>
            <a:r>
              <a:rPr lang="fr-FR" sz="1800" dirty="0"/>
              <a:t> et ouvrez le</a:t>
            </a:r>
          </a:p>
          <a:p>
            <a:pPr marL="342900" indent="-342900" algn="l">
              <a:buFont typeface="Arial"/>
              <a:buChar char="•"/>
            </a:pPr>
            <a:r>
              <a:rPr lang="fr-FR" sz="1800" dirty="0"/>
              <a:t>Puis sélectionnez votre tableau ou seulement les 3 premières colonnes en partant de la ligne de titres (ligne 12)</a:t>
            </a:r>
          </a:p>
          <a:p>
            <a:pPr algn="l"/>
            <a:r>
              <a:rPr lang="fr-FR" sz="2200" dirty="0">
                <a:solidFill>
                  <a:srgbClr val="D11D2C"/>
                </a:solidFill>
              </a:rPr>
              <a:t>    </a:t>
            </a:r>
            <a:endParaRPr lang="fr-FR" sz="1900" dirty="0"/>
          </a:p>
          <a:p>
            <a:endParaRPr lang="fr-FR" sz="2200" dirty="0">
              <a:solidFill>
                <a:srgbClr val="D11D2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47" y="2710474"/>
            <a:ext cx="4586769" cy="3556447"/>
          </a:xfrm>
          <a:prstGeom prst="rect">
            <a:avLst/>
          </a:prstGeom>
        </p:spPr>
      </p:pic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7C4A751-5ACB-7748-B75C-885BB94A4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30" y="89978"/>
            <a:ext cx="2895266" cy="3139554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3D1818C-502B-1F4F-A50F-FE8BD5E382F2}"/>
              </a:ext>
            </a:extLst>
          </p:cNvPr>
          <p:cNvCxnSpPr>
            <a:cxnSpLocks/>
          </p:cNvCxnSpPr>
          <p:nvPr/>
        </p:nvCxnSpPr>
        <p:spPr>
          <a:xfrm flipH="1">
            <a:off x="1977096" y="2649613"/>
            <a:ext cx="1371900" cy="0"/>
          </a:xfrm>
          <a:prstGeom prst="straightConnector1">
            <a:avLst/>
          </a:prstGeom>
          <a:ln>
            <a:solidFill>
              <a:srgbClr val="C1022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1FDAE34-DB01-714F-B379-117246D76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60369"/>
            <a:ext cx="4799229" cy="2437269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25E2D30-D056-3546-ACEB-2DD4DEE40E9B}"/>
              </a:ext>
            </a:extLst>
          </p:cNvPr>
          <p:cNvCxnSpPr>
            <a:cxnSpLocks/>
          </p:cNvCxnSpPr>
          <p:nvPr/>
        </p:nvCxnSpPr>
        <p:spPr>
          <a:xfrm>
            <a:off x="3734048" y="4725144"/>
            <a:ext cx="0" cy="1080120"/>
          </a:xfrm>
          <a:prstGeom prst="straightConnector1">
            <a:avLst/>
          </a:prstGeom>
          <a:ln>
            <a:solidFill>
              <a:srgbClr val="C1022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06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7F1C5317-7BE2-2643-BEFF-398839609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6" y="151743"/>
            <a:ext cx="2374900" cy="1968500"/>
          </a:xfrm>
          <a:prstGeom prst="rect">
            <a:avLst/>
          </a:prstGeom>
        </p:spPr>
      </p:pic>
      <p:cxnSp>
        <p:nvCxnSpPr>
          <p:cNvPr id="10" name="Connecteur droit avec flèche 9"/>
          <p:cNvCxnSpPr>
            <a:cxnSpLocks/>
          </p:cNvCxnSpPr>
          <p:nvPr/>
        </p:nvCxnSpPr>
        <p:spPr>
          <a:xfrm flipV="1">
            <a:off x="1259632" y="1127294"/>
            <a:ext cx="0" cy="560901"/>
          </a:xfrm>
          <a:prstGeom prst="straightConnector1">
            <a:avLst/>
          </a:prstGeom>
          <a:ln w="38100" cmpd="sng">
            <a:solidFill>
              <a:srgbClr val="D11D2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181633" y="1934526"/>
            <a:ext cx="27457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B1270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fr-FR" sz="2000" dirty="0">
                <a:solidFill>
                  <a:srgbClr val="D11D2C"/>
                </a:solidFill>
              </a:rPr>
              <a:t>Triez les données</a:t>
            </a:r>
          </a:p>
          <a:p>
            <a:pPr algn="l"/>
            <a:endParaRPr lang="fr-FR" sz="1900" dirty="0"/>
          </a:p>
          <a:p>
            <a:endParaRPr lang="fr-FR" sz="2200" dirty="0">
              <a:solidFill>
                <a:srgbClr val="D11D2C"/>
              </a:solidFill>
            </a:endParaRPr>
          </a:p>
        </p:txBody>
      </p:sp>
      <p:pic>
        <p:nvPicPr>
          <p:cNvPr id="16" name="Image 1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A127CCE-F3A3-9843-8EDF-B9FA9DE71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324" y="120642"/>
            <a:ext cx="6172200" cy="19685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917991" y="1362315"/>
            <a:ext cx="6034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B1270"/>
                </a:solidFill>
              </a:rPr>
              <a:t>Le tri par date de naissance est fait. Cela vous permet de voir le nombre de vos patients MT nés entre le 01/05/2019 et le 31/12/2019</a:t>
            </a:r>
          </a:p>
        </p:txBody>
      </p:sp>
      <p:cxnSp>
        <p:nvCxnSpPr>
          <p:cNvPr id="7" name="Connecteur droit avec flèche 6"/>
          <p:cNvCxnSpPr>
            <a:cxnSpLocks/>
          </p:cNvCxnSpPr>
          <p:nvPr/>
        </p:nvCxnSpPr>
        <p:spPr>
          <a:xfrm flipH="1">
            <a:off x="5857424" y="332656"/>
            <a:ext cx="78044" cy="605757"/>
          </a:xfrm>
          <a:prstGeom prst="straightConnector1">
            <a:avLst/>
          </a:prstGeom>
          <a:ln w="38100" cmpd="sng">
            <a:solidFill>
              <a:srgbClr val="D11D2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329CD27-5556-5741-B85A-0E828C55AC44}"/>
              </a:ext>
            </a:extLst>
          </p:cNvPr>
          <p:cNvSpPr/>
          <p:nvPr/>
        </p:nvSpPr>
        <p:spPr>
          <a:xfrm>
            <a:off x="306517" y="4988326"/>
            <a:ext cx="86119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3B1270"/>
                </a:solidFill>
              </a:rPr>
              <a:t>Pour approfondir le sujet: </a:t>
            </a:r>
            <a:r>
              <a:rPr lang="fr-FR" dirty="0">
                <a:solidFill>
                  <a:srgbClr val="D11D2C"/>
                </a:solidFill>
              </a:rPr>
              <a:t>Inscrivez-vous à la prochaine soirée de formation FAF MG </a:t>
            </a:r>
            <a:r>
              <a:rPr lang="fr-FR" dirty="0" err="1">
                <a:solidFill>
                  <a:srgbClr val="D11D2C"/>
                </a:solidFill>
              </a:rPr>
              <a:t>Form</a:t>
            </a:r>
            <a:r>
              <a:rPr lang="fr-FR" dirty="0">
                <a:solidFill>
                  <a:srgbClr val="D11D2C"/>
                </a:solidFill>
              </a:rPr>
              <a:t> sur le dépistage des troubles visuels et auditifs</a:t>
            </a:r>
          </a:p>
          <a:p>
            <a:r>
              <a:rPr lang="fr-FR" dirty="0">
                <a:solidFill>
                  <a:srgbClr val="3B1270"/>
                </a:solidFill>
              </a:rPr>
              <a:t>Cotation du Baby </a:t>
            </a:r>
            <a:r>
              <a:rPr lang="fr-FR" dirty="0" err="1">
                <a:solidFill>
                  <a:srgbClr val="3B1270"/>
                </a:solidFill>
              </a:rPr>
              <a:t>Sensory</a:t>
            </a:r>
            <a:r>
              <a:rPr lang="fr-FR" dirty="0">
                <a:solidFill>
                  <a:srgbClr val="3B1270"/>
                </a:solidFill>
              </a:rPr>
              <a:t> test: </a:t>
            </a:r>
            <a:r>
              <a:rPr lang="fr-FR" dirty="0">
                <a:solidFill>
                  <a:srgbClr val="D11D2C"/>
                </a:solidFill>
                <a:hlinkClick r:id="rId5"/>
              </a:rPr>
              <a:t>https://www.mgfrance-ra.org/2015-04-17-18-21-47/faq-et-astuces/53-cotation-du-sensory-baby-test</a:t>
            </a:r>
            <a:endParaRPr lang="fr-FR" dirty="0">
              <a:solidFill>
                <a:srgbClr val="D11D2C"/>
              </a:solidFill>
            </a:endParaRPr>
          </a:p>
        </p:txBody>
      </p:sp>
      <p:pic>
        <p:nvPicPr>
          <p:cNvPr id="24" name="Image 23" descr="Une image contenant capture d’écran, oiseau&#10;&#10;Description générée automatiquement">
            <a:extLst>
              <a:ext uri="{FF2B5EF4-FFF2-40B4-BE49-F238E27FC236}">
                <a16:creationId xmlns:a16="http://schemas.microsoft.com/office/drawing/2014/main" id="{45FFCCAE-3E5F-5345-8765-D596378CA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75" y="2304336"/>
            <a:ext cx="7632848" cy="26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89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91580" y="133425"/>
            <a:ext cx="7560840" cy="720080"/>
          </a:xfrm>
        </p:spPr>
        <p:txBody>
          <a:bodyPr>
            <a:normAutofit fontScale="90000"/>
          </a:bodyPr>
          <a:lstStyle/>
          <a:p>
            <a:pPr algn="r"/>
            <a:r>
              <a:rPr lang="fr-FR" sz="2800" dirty="0"/>
              <a:t>Dépistage des troubles du langage chez les 3-5 ans</a:t>
            </a:r>
            <a:endParaRPr lang="fr-FR" sz="2800" dirty="0">
              <a:solidFill>
                <a:srgbClr val="D11D2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7820"/>
            <a:ext cx="8947150" cy="295275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203848" y="4509120"/>
            <a:ext cx="594015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B1270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fr-FR" sz="1800" dirty="0"/>
              <a:t>Commander le test de dépistage des troubles du langage ERTL4: </a:t>
            </a:r>
            <a:r>
              <a:rPr lang="fr-FR" sz="1800" dirty="0">
                <a:hlinkClick r:id="rId4"/>
              </a:rPr>
              <a:t>http://www.com-medic.com/PrestaShop/index.php?id_product=10&amp;controller=product</a:t>
            </a:r>
            <a:endParaRPr lang="fr-FR" sz="1800" dirty="0"/>
          </a:p>
          <a:p>
            <a:pPr algn="l"/>
            <a:r>
              <a:rPr lang="fr-FR" sz="1800" dirty="0">
                <a:solidFill>
                  <a:srgbClr val="D11D2C"/>
                </a:solidFill>
              </a:rPr>
              <a:t>Inscrivez-vous à la prochaine soirée de formation FAF MG </a:t>
            </a:r>
            <a:r>
              <a:rPr lang="fr-FR" sz="1800" dirty="0" err="1">
                <a:solidFill>
                  <a:srgbClr val="D11D2C"/>
                </a:solidFill>
              </a:rPr>
              <a:t>Form</a:t>
            </a:r>
            <a:r>
              <a:rPr lang="fr-FR" sz="1800" dirty="0">
                <a:solidFill>
                  <a:srgbClr val="D11D2C"/>
                </a:solidFill>
              </a:rPr>
              <a:t> sur le dépistage des troubles du langage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78061"/>
              </p:ext>
            </p:extLst>
          </p:nvPr>
        </p:nvGraphicFramePr>
        <p:xfrm>
          <a:off x="533004" y="713140"/>
          <a:ext cx="3467100" cy="39116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Pts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€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Obj int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Cible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140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60%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sup 95%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5 patients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4" y="3271590"/>
            <a:ext cx="3030206" cy="3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1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60840" cy="720080"/>
          </a:xfrm>
        </p:spPr>
        <p:txBody>
          <a:bodyPr>
            <a:normAutofit/>
          </a:bodyPr>
          <a:lstStyle/>
          <a:p>
            <a:r>
              <a:rPr lang="fr-FR" sz="2800" dirty="0"/>
              <a:t>Forfait structure : Volet 1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5" y="2127291"/>
            <a:ext cx="8921750" cy="64135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42787" y="3068960"/>
            <a:ext cx="8712968" cy="254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B1270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fr-FR" sz="1800" dirty="0"/>
              <a:t>Les indicateurs de ce volet sont indissociables et s’il en manque 1, c’est l’ensemble du forfait structure qui n’est pas accordé. </a:t>
            </a:r>
          </a:p>
          <a:p>
            <a:pPr algn="l"/>
            <a:r>
              <a:rPr lang="fr-FR" sz="1800" dirty="0"/>
              <a:t>C’est également le guichet d’entrée au volet 2.</a:t>
            </a:r>
          </a:p>
          <a:p>
            <a:pPr algn="l"/>
            <a:endParaRPr lang="fr-FR" sz="1800" dirty="0"/>
          </a:p>
          <a:p>
            <a:pPr marL="285750" indent="-285750" algn="l">
              <a:buFontTx/>
              <a:buChar char="-"/>
            </a:pPr>
            <a:r>
              <a:rPr lang="fr-FR" sz="1800" dirty="0"/>
              <a:t>Les nouveaux installés doivent envoyer et télécharger tous les justificatifs</a:t>
            </a:r>
          </a:p>
          <a:p>
            <a:pPr marL="285750" indent="-285750" algn="l">
              <a:buFontTx/>
              <a:buChar char="-"/>
            </a:pPr>
            <a:r>
              <a:rPr lang="fr-FR" sz="2000" b="1" dirty="0">
                <a:solidFill>
                  <a:srgbClr val="C10221"/>
                </a:solidFill>
              </a:rPr>
              <a:t>Impératif </a:t>
            </a:r>
            <a:r>
              <a:rPr lang="fr-FR" sz="1800" dirty="0"/>
              <a:t>pour tous, la seule actualité c’est d’avoir </a:t>
            </a:r>
            <a:r>
              <a:rPr lang="fr-FR" sz="2000" dirty="0" err="1">
                <a:solidFill>
                  <a:srgbClr val="C10221"/>
                </a:solidFill>
              </a:rPr>
              <a:t>Sesam</a:t>
            </a:r>
            <a:r>
              <a:rPr lang="fr-FR" sz="2000" dirty="0">
                <a:solidFill>
                  <a:srgbClr val="C10221"/>
                </a:solidFill>
              </a:rPr>
              <a:t> Vitale à jour minimum version 1.40 addendum 6 et au moins une FSE faite avant le 31 janvier dernier délai.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8BBBE9-88C6-394D-AD07-AE2486D0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0" y="1248048"/>
            <a:ext cx="91440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136BB8-96E2-3546-80BD-95FDE41F705E}"/>
              </a:ext>
            </a:extLst>
          </p:cNvPr>
          <p:cNvSpPr/>
          <p:nvPr/>
        </p:nvSpPr>
        <p:spPr>
          <a:xfrm>
            <a:off x="2843808" y="84248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80"/>
                </a:solidFill>
                <a:latin typeface="Arial" panose="020B0604020202020204" pitchFamily="34" charset="0"/>
              </a:rPr>
              <a:t>2019	280 points	1 960 € 	</a:t>
            </a:r>
          </a:p>
        </p:txBody>
      </p:sp>
    </p:spTree>
    <p:extLst>
      <p:ext uri="{BB962C8B-B14F-4D97-AF65-F5344CB8AC3E}">
        <p14:creationId xmlns:p14="http://schemas.microsoft.com/office/powerpoint/2010/main" val="3866758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1788" y="376436"/>
            <a:ext cx="8756650" cy="720080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rgbClr val="D11D2C"/>
                </a:solidFill>
              </a:rPr>
              <a:t>Les items sont déjà validés si ceux que vous avez transmis l’an dernier correspondent aux critères de validation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1340768"/>
            <a:ext cx="8756650" cy="47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2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50945" y="188640"/>
            <a:ext cx="7560840" cy="720080"/>
          </a:xfrm>
        </p:spPr>
        <p:txBody>
          <a:bodyPr>
            <a:normAutofit/>
          </a:bodyPr>
          <a:lstStyle/>
          <a:p>
            <a:r>
              <a:rPr lang="fr-FR" sz="2800" dirty="0"/>
              <a:t>Logiciel DMP compatible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76" y="908720"/>
            <a:ext cx="7753350" cy="920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829470"/>
            <a:ext cx="5173905" cy="48310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3528" y="2132856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D11D2C"/>
                </a:solidFill>
              </a:rPr>
              <a:t>Cliquer sur renseigner et le menu déroulant apparaît.</a:t>
            </a:r>
          </a:p>
          <a:p>
            <a:pPr>
              <a:buSzPts val="2000"/>
              <a:buChar char="-"/>
            </a:pPr>
            <a:r>
              <a:rPr lang="fr-FR" sz="2000" dirty="0">
                <a:solidFill>
                  <a:srgbClr val="3B1270"/>
                </a:solidFill>
              </a:rPr>
              <a:t>Soit votre logiciel y figure et vous cliquez sur la ligne et envoyez le justificatif.</a:t>
            </a:r>
          </a:p>
          <a:p>
            <a:pPr>
              <a:buSzPts val="2000"/>
              <a:buChar char="-"/>
            </a:pPr>
            <a:r>
              <a:rPr lang="fr-FR" sz="2000" dirty="0">
                <a:solidFill>
                  <a:srgbClr val="3B1270"/>
                </a:solidFill>
              </a:rPr>
              <a:t>Soit il n’y figure pas et il faut vous connecter avant le 31/12/17 sur: </a:t>
            </a:r>
          </a:p>
          <a:p>
            <a:pPr>
              <a:buSzPts val="2000"/>
            </a:pPr>
            <a:r>
              <a:rPr lang="fr-FR" sz="2000" u="sng" dirty="0">
                <a:solidFill>
                  <a:srgbClr val="0000FF"/>
                </a:solidFill>
              </a:rPr>
              <a:t>http://</a:t>
            </a:r>
            <a:r>
              <a:rPr lang="fr-FR" sz="2000" u="sng" dirty="0" err="1">
                <a:solidFill>
                  <a:srgbClr val="0000FF"/>
                </a:solidFill>
              </a:rPr>
              <a:t>www.dmp.gouv.fr</a:t>
            </a:r>
            <a:endParaRPr lang="fr-FR" sz="2000" dirty="0">
              <a:solidFill>
                <a:srgbClr val="0000FF"/>
              </a:solidFill>
            </a:endParaRPr>
          </a:p>
          <a:p>
            <a:pPr>
              <a:buSzPts val="2000"/>
            </a:pPr>
            <a:r>
              <a:rPr lang="fr-FR" sz="2000" dirty="0">
                <a:solidFill>
                  <a:srgbClr val="3B1270"/>
                </a:solidFill>
              </a:rPr>
              <a:t>et créer un dossier DMP via votre CPS (le votre)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2511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60840" cy="720080"/>
          </a:xfrm>
        </p:spPr>
        <p:txBody>
          <a:bodyPr>
            <a:normAutofit/>
          </a:bodyPr>
          <a:lstStyle/>
          <a:p>
            <a:r>
              <a:rPr lang="fr-FR" sz="2800" dirty="0"/>
              <a:t>Messagerie sécurisée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84920"/>
            <a:ext cx="8750300" cy="40005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90500" y="908720"/>
            <a:ext cx="4669532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4889872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B1270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fr-FR" sz="2000" dirty="0"/>
              <a:t>Il faut :</a:t>
            </a:r>
          </a:p>
          <a:p>
            <a:pPr marL="285750" indent="-285750" algn="l">
              <a:buFont typeface="Arial"/>
              <a:buChar char="•"/>
            </a:pPr>
            <a:r>
              <a:rPr lang="fr-FR" sz="2000" dirty="0"/>
              <a:t>Soit avoir une adresse MS Santé et remplir l’attestation en ligne</a:t>
            </a:r>
          </a:p>
          <a:p>
            <a:pPr marL="285750" indent="-285750" algn="l">
              <a:buFont typeface="Arial"/>
              <a:buChar char="•"/>
            </a:pPr>
            <a:r>
              <a:rPr lang="fr-FR" sz="2000" dirty="0"/>
              <a:t>Soit avoir </a:t>
            </a:r>
            <a:r>
              <a:rPr lang="fr-FR" sz="2000" dirty="0" err="1"/>
              <a:t>Apicrypt</a:t>
            </a:r>
            <a:r>
              <a:rPr lang="fr-FR" sz="2000" dirty="0"/>
              <a:t> et fournir la facture</a:t>
            </a:r>
          </a:p>
        </p:txBody>
      </p:sp>
    </p:spTree>
    <p:extLst>
      <p:ext uri="{BB962C8B-B14F-4D97-AF65-F5344CB8AC3E}">
        <p14:creationId xmlns:p14="http://schemas.microsoft.com/office/powerpoint/2010/main" val="2754982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0" y="3786606"/>
            <a:ext cx="8921750" cy="1524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28474" y="5416864"/>
            <a:ext cx="831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B1270"/>
                </a:solidFill>
              </a:rPr>
              <a:t>Oui, si votre logiciel métier vous permet de coder ce qui est le plus souvent le cas </a:t>
            </a:r>
          </a:p>
          <a:p>
            <a:r>
              <a:rPr lang="fr-FR" dirty="0">
                <a:solidFill>
                  <a:srgbClr val="3B1270"/>
                </a:solidFill>
              </a:rPr>
              <a:t>(dictionnaire CISP, CIM 10, autre</a:t>
            </a:r>
            <a:r>
              <a:rPr lang="mr-IN" dirty="0">
                <a:solidFill>
                  <a:srgbClr val="3B1270"/>
                </a:solidFill>
              </a:rPr>
              <a:t>…</a:t>
            </a:r>
            <a:r>
              <a:rPr lang="fr-FR" dirty="0">
                <a:solidFill>
                  <a:srgbClr val="3B1270"/>
                </a:solidFill>
              </a:rPr>
              <a:t>)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2913" y="2520629"/>
            <a:ext cx="75608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B1270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fr-FR" sz="2800" dirty="0"/>
              <a:t>Capacité à coder</a:t>
            </a:r>
            <a:endParaRPr lang="fr-FR" sz="2800" dirty="0">
              <a:solidFill>
                <a:srgbClr val="D11D2C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089FBDB-62DD-A24F-831E-A74FD581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7560840" cy="720080"/>
          </a:xfrm>
        </p:spPr>
        <p:txBody>
          <a:bodyPr>
            <a:normAutofit/>
          </a:bodyPr>
          <a:lstStyle/>
          <a:p>
            <a:r>
              <a:rPr lang="fr-FR" sz="2800" dirty="0"/>
              <a:t>Forfait structure : Volet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965E6D-FA9F-3F4B-89CC-83D4D3AC2358}"/>
              </a:ext>
            </a:extLst>
          </p:cNvPr>
          <p:cNvSpPr/>
          <p:nvPr/>
        </p:nvSpPr>
        <p:spPr>
          <a:xfrm>
            <a:off x="446482" y="1315112"/>
            <a:ext cx="84969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10221"/>
                </a:solidFill>
              </a:rPr>
              <a:t>Les 4 premiers indicateurs sont inchangés. </a:t>
            </a:r>
          </a:p>
          <a:p>
            <a:r>
              <a:rPr lang="fr-FR" dirty="0">
                <a:solidFill>
                  <a:srgbClr val="3B1270"/>
                </a:solidFill>
              </a:rPr>
              <a:t>A la demande de MG France, Le simple fait de cocher la case remplace la déclaration sur l’honneur. Il faut néanmoins conserver les justificatifs en cas de contrôle.</a:t>
            </a:r>
            <a:endParaRPr lang="fr-FR" dirty="0">
              <a:solidFill>
                <a:srgbClr val="D11D2C"/>
              </a:solidFill>
            </a:endParaRPr>
          </a:p>
          <a:p>
            <a:endParaRPr lang="fr-FR" dirty="0">
              <a:solidFill>
                <a:srgbClr val="D11D2C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C6ACFC-71F9-2B4B-8C86-AB2C63FF7D11}"/>
              </a:ext>
            </a:extLst>
          </p:cNvPr>
          <p:cNvSpPr/>
          <p:nvPr/>
        </p:nvSpPr>
        <p:spPr>
          <a:xfrm>
            <a:off x="2843808" y="84248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80"/>
                </a:solidFill>
                <a:latin typeface="Arial" panose="020B0604020202020204" pitchFamily="34" charset="0"/>
              </a:rPr>
              <a:t>2019	455 points	 3185 € 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B991D9-876C-CE45-AF55-AE0877AE4BD1}"/>
              </a:ext>
            </a:extLst>
          </p:cNvPr>
          <p:cNvSpPr/>
          <p:nvPr/>
        </p:nvSpPr>
        <p:spPr>
          <a:xfrm>
            <a:off x="2843808" y="324433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80"/>
                </a:solidFill>
                <a:latin typeface="Arial" panose="020B0604020202020204" pitchFamily="34" charset="0"/>
              </a:rPr>
              <a:t>2019	455 points	 3185 € 	</a:t>
            </a:r>
          </a:p>
        </p:txBody>
      </p:sp>
    </p:spTree>
    <p:extLst>
      <p:ext uri="{BB962C8B-B14F-4D97-AF65-F5344CB8AC3E}">
        <p14:creationId xmlns:p14="http://schemas.microsoft.com/office/powerpoint/2010/main" val="49994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60840" cy="720080"/>
          </a:xfrm>
        </p:spPr>
        <p:txBody>
          <a:bodyPr>
            <a:normAutofit/>
          </a:bodyPr>
          <a:lstStyle/>
          <a:p>
            <a:r>
              <a:rPr lang="fr-FR" sz="2800" dirty="0"/>
              <a:t>Patientèle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832" y="938523"/>
            <a:ext cx="56236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B1270"/>
                </a:solidFill>
              </a:rPr>
              <a:t>Avant de démarrer pour vous aider au remplissage de vos indicateurs ROSP, allez sur ROSP Convention, puis sur ma patientèle médecin traitant. </a:t>
            </a:r>
            <a:r>
              <a:rPr lang="fr-FR" dirty="0">
                <a:solidFill>
                  <a:srgbClr val="C10221"/>
                </a:solidFill>
              </a:rPr>
              <a:t>Cliquez sur voir +</a:t>
            </a:r>
          </a:p>
          <a:p>
            <a:endParaRPr lang="fr-FR" dirty="0">
              <a:solidFill>
                <a:srgbClr val="3B1270"/>
              </a:solidFill>
            </a:endParaRPr>
          </a:p>
          <a:p>
            <a:pPr algn="ctr"/>
            <a:r>
              <a:rPr lang="fr-FR" dirty="0">
                <a:solidFill>
                  <a:srgbClr val="C10221"/>
                </a:solidFill>
              </a:rPr>
              <a:t>Faites une recherche par tranche d’âge </a:t>
            </a:r>
          </a:p>
          <a:p>
            <a:pPr algn="ctr"/>
            <a:r>
              <a:rPr lang="fr-FR" dirty="0">
                <a:solidFill>
                  <a:srgbClr val="C10221"/>
                </a:solidFill>
              </a:rPr>
              <a:t>Le nombre de patients s’affiche automatiquement</a:t>
            </a:r>
          </a:p>
          <a:p>
            <a:endParaRPr lang="fr-FR" dirty="0">
              <a:solidFill>
                <a:srgbClr val="3B1270"/>
              </a:solidFill>
            </a:endParaRPr>
          </a:p>
          <a:p>
            <a:r>
              <a:rPr lang="fr-FR" dirty="0">
                <a:solidFill>
                  <a:srgbClr val="3B1270"/>
                </a:solidFill>
              </a:rPr>
              <a:t>Vous avez besoin du nombre de:</a:t>
            </a:r>
          </a:p>
          <a:p>
            <a:r>
              <a:rPr lang="fr-FR" dirty="0">
                <a:solidFill>
                  <a:srgbClr val="3B1270"/>
                </a:solidFill>
              </a:rPr>
              <a:t>0-1 an</a:t>
            </a:r>
          </a:p>
          <a:p>
            <a:r>
              <a:rPr lang="fr-FR" dirty="0">
                <a:solidFill>
                  <a:srgbClr val="3B1270"/>
                </a:solidFill>
              </a:rPr>
              <a:t>3-5ans</a:t>
            </a:r>
          </a:p>
          <a:p>
            <a:r>
              <a:rPr lang="fr-FR" dirty="0">
                <a:solidFill>
                  <a:srgbClr val="3B1270"/>
                </a:solidFill>
              </a:rPr>
              <a:t>0-16 ans</a:t>
            </a:r>
          </a:p>
          <a:p>
            <a:r>
              <a:rPr lang="fr-FR" dirty="0">
                <a:solidFill>
                  <a:srgbClr val="3B1270"/>
                </a:solidFill>
              </a:rPr>
              <a:t>Adultes: total – 0-16 ans</a:t>
            </a:r>
            <a:endParaRPr lang="fr-FR" dirty="0">
              <a:solidFill>
                <a:srgbClr val="D11D2C"/>
              </a:solidFill>
            </a:endParaRPr>
          </a:p>
          <a:p>
            <a:endParaRPr lang="fr-FR" dirty="0">
              <a:solidFill>
                <a:srgbClr val="D11D2C"/>
              </a:solidFill>
            </a:endParaRPr>
          </a:p>
        </p:txBody>
      </p:sp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262E059-9A4F-1E48-BD7F-B3B6A3BE3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64" y="1308401"/>
            <a:ext cx="2507418" cy="2120599"/>
          </a:xfrm>
          <a:prstGeom prst="rect">
            <a:avLst/>
          </a:prstGeom>
        </p:spPr>
      </p:pic>
      <p:pic>
        <p:nvPicPr>
          <p:cNvPr id="10" name="Image 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397ABAB-40B7-F34A-B35C-2E0B0B77F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2849"/>
            <a:ext cx="9144000" cy="1932878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BB10DE3-E9A8-F24D-A70E-B1E5248E5A24}"/>
              </a:ext>
            </a:extLst>
          </p:cNvPr>
          <p:cNvCxnSpPr/>
          <p:nvPr/>
        </p:nvCxnSpPr>
        <p:spPr>
          <a:xfrm>
            <a:off x="7956376" y="4005064"/>
            <a:ext cx="0" cy="576064"/>
          </a:xfrm>
          <a:prstGeom prst="straightConnector1">
            <a:avLst/>
          </a:prstGeom>
          <a:ln>
            <a:solidFill>
              <a:srgbClr val="C102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02B5F52-F4B5-474D-BD0F-2BA462A0EA6D}"/>
              </a:ext>
            </a:extLst>
          </p:cNvPr>
          <p:cNvCxnSpPr/>
          <p:nvPr/>
        </p:nvCxnSpPr>
        <p:spPr>
          <a:xfrm flipH="1">
            <a:off x="683568" y="5359288"/>
            <a:ext cx="1030705" cy="517984"/>
          </a:xfrm>
          <a:prstGeom prst="straightConnector1">
            <a:avLst/>
          </a:prstGeom>
          <a:ln>
            <a:solidFill>
              <a:srgbClr val="C1022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BF431F4-76C1-2047-BEFB-88799419614E}"/>
              </a:ext>
            </a:extLst>
          </p:cNvPr>
          <p:cNvCxnSpPr>
            <a:cxnSpLocks/>
          </p:cNvCxnSpPr>
          <p:nvPr/>
        </p:nvCxnSpPr>
        <p:spPr>
          <a:xfrm flipV="1">
            <a:off x="2555776" y="3212976"/>
            <a:ext cx="0" cy="792088"/>
          </a:xfrm>
          <a:prstGeom prst="straightConnector1">
            <a:avLst/>
          </a:prstGeom>
          <a:ln>
            <a:solidFill>
              <a:srgbClr val="C102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227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60840" cy="720080"/>
          </a:xfrm>
        </p:spPr>
        <p:txBody>
          <a:bodyPr>
            <a:normAutofit/>
          </a:bodyPr>
          <a:lstStyle/>
          <a:p>
            <a:r>
              <a:rPr lang="fr-FR" sz="2800" dirty="0"/>
              <a:t>Indicateur qui valorise l’exercice coordonné</a:t>
            </a:r>
            <a:endParaRPr lang="fr-FR" sz="2800" dirty="0">
              <a:solidFill>
                <a:srgbClr val="D11D2C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21502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FA204B4-DBFE-064B-98B0-02E7C556F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0883"/>
            <a:ext cx="9117592" cy="28431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E9D7F5-EB8E-3543-A31F-6864075CC58F}"/>
              </a:ext>
            </a:extLst>
          </p:cNvPr>
          <p:cNvSpPr/>
          <p:nvPr/>
        </p:nvSpPr>
        <p:spPr>
          <a:xfrm>
            <a:off x="2843808" y="84248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80"/>
                </a:solidFill>
                <a:latin typeface="Arial" panose="020B0604020202020204" pitchFamily="34" charset="0"/>
              </a:rPr>
              <a:t>2019	60 points	 420 € 	</a:t>
            </a:r>
          </a:p>
        </p:txBody>
      </p:sp>
    </p:spTree>
    <p:extLst>
      <p:ext uri="{BB962C8B-B14F-4D97-AF65-F5344CB8AC3E}">
        <p14:creationId xmlns:p14="http://schemas.microsoft.com/office/powerpoint/2010/main" val="3867066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55524" y="122404"/>
            <a:ext cx="7992888" cy="720080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Indicateur qui valorise les services offerts aux patients</a:t>
            </a:r>
            <a:endParaRPr lang="fr-FR" sz="2800" dirty="0">
              <a:solidFill>
                <a:srgbClr val="D11D2C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627"/>
            <a:ext cx="9144000" cy="1817225"/>
          </a:xfrm>
          <a:prstGeom prst="rect">
            <a:avLst/>
          </a:prstGeom>
        </p:spPr>
      </p:pic>
      <p:pic>
        <p:nvPicPr>
          <p:cNvPr id="5" name="Image 4" descr="Une image contenant capture d’écran, table&#10;&#10;Description générée automatiquement">
            <a:extLst>
              <a:ext uri="{FF2B5EF4-FFF2-40B4-BE49-F238E27FC236}">
                <a16:creationId xmlns:a16="http://schemas.microsoft.com/office/drawing/2014/main" id="{E7065F4E-7F43-EF40-AB49-A84DD63F4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08" y="2782852"/>
            <a:ext cx="8781983" cy="33994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BCAC72-5B03-FA43-B3E6-642C75AFB205}"/>
              </a:ext>
            </a:extLst>
          </p:cNvPr>
          <p:cNvSpPr/>
          <p:nvPr/>
        </p:nvSpPr>
        <p:spPr>
          <a:xfrm>
            <a:off x="2843808" y="780961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80"/>
                </a:solidFill>
                <a:latin typeface="Arial" panose="020B0604020202020204" pitchFamily="34" charset="0"/>
              </a:rPr>
              <a:t>2019	130 points	 910 € 	</a:t>
            </a:r>
          </a:p>
        </p:txBody>
      </p:sp>
    </p:spTree>
    <p:extLst>
      <p:ext uri="{BB962C8B-B14F-4D97-AF65-F5344CB8AC3E}">
        <p14:creationId xmlns:p14="http://schemas.microsoft.com/office/powerpoint/2010/main" val="3097898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Indicateur qui valorise l’engagement dans la formation des jeunes</a:t>
            </a:r>
            <a:endParaRPr lang="fr-FR" sz="2800" dirty="0">
              <a:solidFill>
                <a:srgbClr val="D11D2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1482495"/>
            <a:ext cx="8502650" cy="1473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C85C49-F7AE-0F4A-BF33-4F438B448124}"/>
              </a:ext>
            </a:extLst>
          </p:cNvPr>
          <p:cNvSpPr/>
          <p:nvPr/>
        </p:nvSpPr>
        <p:spPr>
          <a:xfrm>
            <a:off x="2863840" y="1036526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80"/>
                </a:solidFill>
                <a:latin typeface="Arial" panose="020B0604020202020204" pitchFamily="34" charset="0"/>
              </a:rPr>
              <a:t>2019	50 points	 350 € 	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3B8F0F9-E291-C847-8C22-802D6BD6DEC9}"/>
              </a:ext>
            </a:extLst>
          </p:cNvPr>
          <p:cNvSpPr txBox="1">
            <a:spLocks/>
          </p:cNvSpPr>
          <p:nvPr/>
        </p:nvSpPr>
        <p:spPr>
          <a:xfrm>
            <a:off x="460873" y="2550658"/>
            <a:ext cx="75608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B1270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fr-FR" sz="2800" dirty="0">
                <a:solidFill>
                  <a:srgbClr val="C10221"/>
                </a:solidFill>
              </a:rPr>
              <a:t>Deux nouveaux indicateurs Télémédecine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D7ABB58-4FA8-BE47-B1DF-63787DC50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73" y="3198358"/>
            <a:ext cx="7086600" cy="1651000"/>
          </a:xfrm>
          <a:prstGeom prst="rect">
            <a:avLst/>
          </a:prstGeom>
        </p:spPr>
      </p:pic>
      <p:pic>
        <p:nvPicPr>
          <p:cNvPr id="11" name="Image 10" descr="Une image contenant oiseau&#10;&#10;Description générée automatiquement">
            <a:extLst>
              <a:ext uri="{FF2B5EF4-FFF2-40B4-BE49-F238E27FC236}">
                <a16:creationId xmlns:a16="http://schemas.microsoft.com/office/drawing/2014/main" id="{34C2DC05-F157-B649-8A46-F7CBE6FB1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73" y="4725144"/>
            <a:ext cx="7086600" cy="1651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B637B3-0CF7-164E-AB2A-4686938DE0D4}"/>
              </a:ext>
            </a:extLst>
          </p:cNvPr>
          <p:cNvSpPr/>
          <p:nvPr/>
        </p:nvSpPr>
        <p:spPr>
          <a:xfrm>
            <a:off x="4605393" y="3230152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80"/>
                </a:solidFill>
                <a:latin typeface="Arial" panose="020B0604020202020204" pitchFamily="34" charset="0"/>
              </a:rPr>
              <a:t>2019	50 points	 350 € 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07EC6F-2318-794F-B707-B2C11A5FC34E}"/>
              </a:ext>
            </a:extLst>
          </p:cNvPr>
          <p:cNvSpPr/>
          <p:nvPr/>
        </p:nvSpPr>
        <p:spPr>
          <a:xfrm>
            <a:off x="4464946" y="4722689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80"/>
                </a:solidFill>
                <a:latin typeface="Arial" panose="020B0604020202020204" pitchFamily="34" charset="0"/>
              </a:rPr>
              <a:t>2019	25 points	 175 € 	</a:t>
            </a:r>
          </a:p>
        </p:txBody>
      </p:sp>
    </p:spTree>
    <p:extLst>
      <p:ext uri="{BB962C8B-B14F-4D97-AF65-F5344CB8AC3E}">
        <p14:creationId xmlns:p14="http://schemas.microsoft.com/office/powerpoint/2010/main" val="2594871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3741"/>
          <a:stretch/>
        </p:blipFill>
        <p:spPr>
          <a:xfrm>
            <a:off x="-15472" y="0"/>
            <a:ext cx="9144000" cy="62629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/>
              <a:t>Avez-vous des questions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71614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Possibilité de consulter la déclaration faite l’an dernier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2413337"/>
            <a:ext cx="24157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B1270"/>
                </a:solidFill>
              </a:rPr>
              <a:t>A la demande de MG France, </a:t>
            </a:r>
          </a:p>
          <a:p>
            <a:r>
              <a:rPr lang="fr-FR" dirty="0">
                <a:solidFill>
                  <a:srgbClr val="3B1270"/>
                </a:solidFill>
              </a:rPr>
              <a:t>Nous avons maintenant à disposition les indicateurs remplis l’année précédente </a:t>
            </a:r>
            <a:endParaRPr lang="fr-FR" dirty="0">
              <a:solidFill>
                <a:srgbClr val="D11D2C"/>
              </a:solidFill>
            </a:endParaRPr>
          </a:p>
          <a:p>
            <a:endParaRPr lang="fr-FR" dirty="0">
              <a:solidFill>
                <a:srgbClr val="D11D2C"/>
              </a:solidFill>
            </a:endParaRPr>
          </a:p>
        </p:txBody>
      </p:sp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77ADE2C-CDC8-4E48-97E8-16B25C905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510835"/>
            <a:ext cx="4457700" cy="4457700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02B5F52-F4B5-474D-BD0F-2BA462A0EA6D}"/>
              </a:ext>
            </a:extLst>
          </p:cNvPr>
          <p:cNvCxnSpPr/>
          <p:nvPr/>
        </p:nvCxnSpPr>
        <p:spPr>
          <a:xfrm flipH="1">
            <a:off x="7213703" y="3526324"/>
            <a:ext cx="1030705" cy="517984"/>
          </a:xfrm>
          <a:prstGeom prst="straightConnector1">
            <a:avLst/>
          </a:prstGeom>
          <a:ln>
            <a:solidFill>
              <a:srgbClr val="C1022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5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40296" y="285056"/>
            <a:ext cx="8229600" cy="1143000"/>
          </a:xfrm>
        </p:spPr>
        <p:txBody>
          <a:bodyPr/>
          <a:lstStyle/>
          <a:p>
            <a:r>
              <a:rPr lang="fr-FR" dirty="0"/>
              <a:t>Cliquez ensuite sur</a:t>
            </a:r>
            <a:br>
              <a:rPr lang="fr-FR" dirty="0"/>
            </a:br>
            <a:r>
              <a:rPr lang="fr-FR" sz="2400" dirty="0">
                <a:solidFill>
                  <a:srgbClr val="D11D2C"/>
                </a:solidFill>
              </a:rPr>
              <a:t>déclarer mes indicateurs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2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8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60840" cy="720080"/>
          </a:xfrm>
        </p:spPr>
        <p:txBody>
          <a:bodyPr>
            <a:normAutofit/>
          </a:bodyPr>
          <a:lstStyle/>
          <a:p>
            <a:r>
              <a:rPr lang="fr-FR" sz="2800" dirty="0"/>
              <a:t>ROSP Adulte: Examen du pied diabétique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804"/>
            <a:ext cx="9144000" cy="3381723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5408588" y="983804"/>
          <a:ext cx="3467100" cy="39116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Pts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€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Obj int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Cible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20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140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86%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sup 9</a:t>
                      </a:r>
                      <a:r>
                        <a:rPr lang="fr-FR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5</a:t>
                      </a:r>
                      <a:r>
                        <a:rPr lang="mr-IN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10 patients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4653136"/>
            <a:ext cx="863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B1270"/>
                </a:solidFill>
              </a:rPr>
              <a:t>Pour vérifier que vos chiffres ne sont pas fantaisistes: </a:t>
            </a:r>
          </a:p>
          <a:p>
            <a:r>
              <a:rPr lang="fr-FR" dirty="0">
                <a:solidFill>
                  <a:srgbClr val="3B1270"/>
                </a:solidFill>
              </a:rPr>
              <a:t>Une patientèle moyenne est de 800 patients MT adultes. Le nombre moyen de patients diabétiques dans la population est de 4,7% (20% après 75 ans) cela correspond à 37 patients/800. Ce chiffre est à rapporter au profil de votre </a:t>
            </a:r>
            <a:r>
              <a:rPr lang="fr-FR" dirty="0" err="1">
                <a:solidFill>
                  <a:srgbClr val="3B1270"/>
                </a:solidFill>
              </a:rPr>
              <a:t>patientèle</a:t>
            </a:r>
            <a:r>
              <a:rPr lang="fr-FR" dirty="0">
                <a:solidFill>
                  <a:srgbClr val="3B1270"/>
                </a:solidFill>
              </a:rPr>
              <a:t>.</a:t>
            </a:r>
          </a:p>
          <a:p>
            <a:r>
              <a:rPr lang="fr-FR" dirty="0">
                <a:solidFill>
                  <a:srgbClr val="D11D2C"/>
                </a:solidFill>
              </a:rPr>
              <a:t>Pour la ROSP 2012, le nombre moyen de patients diabétiques déclarés était 46.</a:t>
            </a:r>
          </a:p>
        </p:txBody>
      </p:sp>
    </p:spTree>
    <p:extLst>
      <p:ext uri="{BB962C8B-B14F-4D97-AF65-F5344CB8AC3E}">
        <p14:creationId xmlns:p14="http://schemas.microsoft.com/office/powerpoint/2010/main" val="236396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145301"/>
            <a:ext cx="7560840" cy="720080"/>
          </a:xfrm>
        </p:spPr>
        <p:txBody>
          <a:bodyPr>
            <a:normAutofit/>
          </a:bodyPr>
          <a:lstStyle/>
          <a:p>
            <a:r>
              <a:rPr lang="fr-FR" sz="2800" dirty="0" err="1"/>
              <a:t>Scorage</a:t>
            </a:r>
            <a:r>
              <a:rPr lang="fr-FR" sz="2800" dirty="0"/>
              <a:t> du risque cardio vasculaire</a:t>
            </a:r>
          </a:p>
        </p:txBody>
      </p:sp>
      <p:pic>
        <p:nvPicPr>
          <p:cNvPr id="6" name="Image 5" descr="Numériser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6768752" cy="3962658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612063"/>
              </p:ext>
            </p:extLst>
          </p:nvPr>
        </p:nvGraphicFramePr>
        <p:xfrm>
          <a:off x="2771800" y="1052736"/>
          <a:ext cx="3467100" cy="39116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Pts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€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Obj int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Cible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140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86%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sup 9</a:t>
                      </a:r>
                      <a:r>
                        <a:rPr lang="fr-FR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5</a:t>
                      </a:r>
                      <a:r>
                        <a:rPr lang="mr-IN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10 patients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99592" y="174145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B1270"/>
                </a:solidFill>
              </a:rPr>
              <a:t>Le tableau de </a:t>
            </a:r>
            <a:r>
              <a:rPr lang="fr-FR" dirty="0" err="1">
                <a:solidFill>
                  <a:srgbClr val="3B1270"/>
                </a:solidFill>
              </a:rPr>
              <a:t>scorage</a:t>
            </a:r>
            <a:r>
              <a:rPr lang="fr-FR" dirty="0">
                <a:solidFill>
                  <a:srgbClr val="3B1270"/>
                </a:solidFill>
              </a:rPr>
              <a:t> accompagne tous vos résultats d’examens biologiques.</a:t>
            </a:r>
            <a:endParaRPr lang="fr-FR" dirty="0">
              <a:solidFill>
                <a:srgbClr val="D11D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5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EE615D4-2ADA-0E4D-A982-1D5D9011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Téléchargez l’application MG France </a:t>
            </a:r>
            <a:br>
              <a:rPr lang="fr-FR" sz="2800" dirty="0"/>
            </a:br>
            <a:r>
              <a:rPr lang="fr-FR" sz="2800" dirty="0"/>
              <a:t>Elle vous permet de calculer facilement le score</a:t>
            </a:r>
          </a:p>
        </p:txBody>
      </p:sp>
      <p:pic>
        <p:nvPicPr>
          <p:cNvPr id="6" name="Image 5" descr="Une image contenant herbe, vert, assis, nombreux&#10;&#10;Description générée automatiquement">
            <a:extLst>
              <a:ext uri="{FF2B5EF4-FFF2-40B4-BE49-F238E27FC236}">
                <a16:creationId xmlns:a16="http://schemas.microsoft.com/office/drawing/2014/main" id="{2B982E23-E804-1647-86D1-D212A3037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52419"/>
            <a:ext cx="1997655" cy="3553162"/>
          </a:xfrm>
          <a:prstGeom prst="rect">
            <a:avLst/>
          </a:prstGeom>
        </p:spPr>
      </p:pic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9A0098F-D4F2-5D44-BA20-DA1245D2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321" y="1652419"/>
            <a:ext cx="1997655" cy="3553163"/>
          </a:xfrm>
          <a:prstGeom prst="rect">
            <a:avLst/>
          </a:prstGeom>
        </p:spPr>
      </p:pic>
      <p:pic>
        <p:nvPicPr>
          <p:cNvPr id="10" name="Image 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405C33B-F3F0-E942-9ED1-4D7F38A85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279" y="1676656"/>
            <a:ext cx="1997655" cy="3553163"/>
          </a:xfrm>
          <a:prstGeom prst="rect">
            <a:avLst/>
          </a:prstGeom>
        </p:spPr>
      </p:pic>
      <p:pic>
        <p:nvPicPr>
          <p:cNvPr id="12" name="Image 11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75558C8-3CA1-554B-B87D-7A1F05882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087" y="1676656"/>
            <a:ext cx="1972383" cy="3508211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628119F-B33E-AE4F-A604-A91DFA851D96}"/>
              </a:ext>
            </a:extLst>
          </p:cNvPr>
          <p:cNvCxnSpPr>
            <a:cxnSpLocks/>
          </p:cNvCxnSpPr>
          <p:nvPr/>
        </p:nvCxnSpPr>
        <p:spPr>
          <a:xfrm flipH="1">
            <a:off x="5887274" y="1268760"/>
            <a:ext cx="1277806" cy="877405"/>
          </a:xfrm>
          <a:prstGeom prst="straightConnector1">
            <a:avLst/>
          </a:prstGeom>
          <a:ln>
            <a:solidFill>
              <a:srgbClr val="C1022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3CF979E-754E-DB4E-AB02-15697BE77FE5}"/>
              </a:ext>
            </a:extLst>
          </p:cNvPr>
          <p:cNvCxnSpPr>
            <a:cxnSpLocks/>
          </p:cNvCxnSpPr>
          <p:nvPr/>
        </p:nvCxnSpPr>
        <p:spPr>
          <a:xfrm flipH="1">
            <a:off x="3671756" y="1268760"/>
            <a:ext cx="912270" cy="877405"/>
          </a:xfrm>
          <a:prstGeom prst="straightConnector1">
            <a:avLst/>
          </a:prstGeom>
          <a:ln>
            <a:solidFill>
              <a:srgbClr val="C1022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0A2FCEF-34DD-C24A-870E-F6CFCE7912A3}"/>
              </a:ext>
            </a:extLst>
          </p:cNvPr>
          <p:cNvCxnSpPr>
            <a:cxnSpLocks/>
          </p:cNvCxnSpPr>
          <p:nvPr/>
        </p:nvCxnSpPr>
        <p:spPr>
          <a:xfrm flipV="1">
            <a:off x="1043608" y="4077072"/>
            <a:ext cx="0" cy="1592505"/>
          </a:xfrm>
          <a:prstGeom prst="straightConnector1">
            <a:avLst/>
          </a:prstGeom>
          <a:ln>
            <a:solidFill>
              <a:srgbClr val="C1022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869F592-8E6A-DD4C-BF85-523C63EBC768}"/>
              </a:ext>
            </a:extLst>
          </p:cNvPr>
          <p:cNvSpPr/>
          <p:nvPr/>
        </p:nvSpPr>
        <p:spPr>
          <a:xfrm>
            <a:off x="107516" y="5703037"/>
            <a:ext cx="2454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B1270"/>
                </a:solidFill>
              </a:rPr>
              <a:t>Votre appli MG France.</a:t>
            </a:r>
            <a:endParaRPr lang="fr-FR" dirty="0">
              <a:solidFill>
                <a:srgbClr val="D11D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0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145301"/>
            <a:ext cx="7560840" cy="720080"/>
          </a:xfrm>
        </p:spPr>
        <p:txBody>
          <a:bodyPr>
            <a:normAutofit/>
          </a:bodyPr>
          <a:lstStyle/>
          <a:p>
            <a:r>
              <a:rPr lang="fr-FR" sz="2800" dirty="0" err="1"/>
              <a:t>Scorage</a:t>
            </a:r>
            <a:r>
              <a:rPr lang="fr-FR" sz="2800" dirty="0"/>
              <a:t> du risque cardio vasculaire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381"/>
            <a:ext cx="9144000" cy="25087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3344513"/>
            <a:ext cx="8638952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D11D2C"/>
                </a:solidFill>
              </a:rPr>
              <a:t>Le nombre de patients MT dont le score de risque a été calculé ne concerne que les patients ayant un traitement par statine.</a:t>
            </a:r>
          </a:p>
          <a:p>
            <a:endParaRPr lang="fr-FR" dirty="0">
              <a:solidFill>
                <a:srgbClr val="D11D2C"/>
              </a:solidFill>
            </a:endParaRPr>
          </a:p>
          <a:p>
            <a:r>
              <a:rPr lang="fr-FR" dirty="0">
                <a:solidFill>
                  <a:srgbClr val="3B1270"/>
                </a:solidFill>
              </a:rPr>
              <a:t>Pour vérifier que vos chiffres ne sont pas fantaisistes: </a:t>
            </a:r>
          </a:p>
          <a:p>
            <a:r>
              <a:rPr lang="fr-FR" dirty="0">
                <a:solidFill>
                  <a:srgbClr val="3B1270"/>
                </a:solidFill>
              </a:rPr>
              <a:t>Le nombre moyen de patients sous statines dans la population est de 10 % cela correspond à 80 patients pour une patientèle de 800 patients adultes MT. </a:t>
            </a:r>
          </a:p>
          <a:p>
            <a:r>
              <a:rPr lang="fr-FR" dirty="0">
                <a:solidFill>
                  <a:srgbClr val="3B1270"/>
                </a:solidFill>
              </a:rPr>
              <a:t>Ce chiffre est à rapporter au profil de votre </a:t>
            </a:r>
            <a:r>
              <a:rPr lang="fr-FR" dirty="0" err="1">
                <a:solidFill>
                  <a:srgbClr val="3B1270"/>
                </a:solidFill>
              </a:rPr>
              <a:t>patientèle</a:t>
            </a:r>
            <a:r>
              <a:rPr lang="fr-FR" dirty="0">
                <a:solidFill>
                  <a:srgbClr val="3B1270"/>
                </a:solidFill>
              </a:rPr>
              <a:t>.</a:t>
            </a:r>
          </a:p>
          <a:p>
            <a:endParaRPr lang="fr-FR" dirty="0">
              <a:solidFill>
                <a:srgbClr val="3B1270"/>
              </a:solidFill>
            </a:endParaRPr>
          </a:p>
          <a:p>
            <a:r>
              <a:rPr lang="fr-FR" dirty="0">
                <a:solidFill>
                  <a:srgbClr val="D11D2C"/>
                </a:solidFill>
              </a:rPr>
              <a:t>Pour la ROSP 2012, le nombre moyen de patients </a:t>
            </a:r>
            <a:r>
              <a:rPr lang="fr-FR" dirty="0" err="1">
                <a:solidFill>
                  <a:srgbClr val="D11D2C"/>
                </a:solidFill>
              </a:rPr>
              <a:t>dyslipidémiques</a:t>
            </a:r>
            <a:r>
              <a:rPr lang="fr-FR" dirty="0">
                <a:solidFill>
                  <a:srgbClr val="D11D2C"/>
                </a:solidFill>
              </a:rPr>
              <a:t> déclarés était 112 par médecin (pas tous sous statine).</a:t>
            </a:r>
          </a:p>
        </p:txBody>
      </p:sp>
    </p:spTree>
    <p:extLst>
      <p:ext uri="{BB962C8B-B14F-4D97-AF65-F5344CB8AC3E}">
        <p14:creationId xmlns:p14="http://schemas.microsoft.com/office/powerpoint/2010/main" val="293203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60840" cy="720080"/>
          </a:xfrm>
        </p:spPr>
        <p:txBody>
          <a:bodyPr>
            <a:normAutofit/>
          </a:bodyPr>
          <a:lstStyle/>
          <a:p>
            <a:r>
              <a:rPr lang="fr-FR" sz="2800" dirty="0"/>
              <a:t>Addiction au tabac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2862048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95768"/>
              </p:ext>
            </p:extLst>
          </p:nvPr>
        </p:nvGraphicFramePr>
        <p:xfrm>
          <a:off x="5220072" y="908720"/>
          <a:ext cx="3479800" cy="39116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Pts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€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Obj int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Cible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140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60%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sup 75%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660066"/>
                          </a:solidFill>
                          <a:effectLst/>
                          <a:latin typeface="Helvetica Neue"/>
                        </a:rPr>
                        <a:t>20 patients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4653136"/>
            <a:ext cx="863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B1270"/>
                </a:solidFill>
              </a:rPr>
              <a:t>Pour vérifier que vos chiffres ne sont pas fantaisistes: </a:t>
            </a:r>
          </a:p>
          <a:p>
            <a:r>
              <a:rPr lang="fr-FR" dirty="0">
                <a:solidFill>
                  <a:srgbClr val="3B1270"/>
                </a:solidFill>
              </a:rPr>
              <a:t>Le nombre moyen de patients fumeurs dans la population est de 10% cela correspond à 80 patients/800. </a:t>
            </a:r>
          </a:p>
          <a:p>
            <a:r>
              <a:rPr lang="fr-FR" dirty="0">
                <a:solidFill>
                  <a:srgbClr val="3B1270"/>
                </a:solidFill>
              </a:rPr>
              <a:t>Ce chiffre est à rapporter au profil de votre </a:t>
            </a:r>
            <a:r>
              <a:rPr lang="fr-FR" dirty="0" err="1">
                <a:solidFill>
                  <a:srgbClr val="3B1270"/>
                </a:solidFill>
              </a:rPr>
              <a:t>patientèle</a:t>
            </a:r>
            <a:r>
              <a:rPr lang="fr-FR" dirty="0">
                <a:solidFill>
                  <a:srgbClr val="3B127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4181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e 2">
      <a:dk1>
        <a:sysClr val="windowText" lastClr="000000"/>
      </a:dk1>
      <a:lt1>
        <a:sysClr val="window" lastClr="FFFFFF"/>
      </a:lt1>
      <a:dk2>
        <a:srgbClr val="434748"/>
      </a:dk2>
      <a:lt2>
        <a:srgbClr val="FFFFFF"/>
      </a:lt2>
      <a:accent1>
        <a:srgbClr val="42A549"/>
      </a:accent1>
      <a:accent2>
        <a:srgbClr val="63AF3D"/>
      </a:accent2>
      <a:accent3>
        <a:srgbClr val="93C143"/>
      </a:accent3>
      <a:accent4>
        <a:srgbClr val="9DC759"/>
      </a:accent4>
      <a:accent5>
        <a:srgbClr val="26292A"/>
      </a:accent5>
      <a:accent6>
        <a:srgbClr val="707A7E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1073</Words>
  <Application>Microsoft Macintosh PowerPoint</Application>
  <PresentationFormat>Affichage à l'écran (4:3)</PresentationFormat>
  <Paragraphs>157</Paragraphs>
  <Slides>24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Helvetica</vt:lpstr>
      <vt:lpstr>Helvetica Neue</vt:lpstr>
      <vt:lpstr>Thème Office</vt:lpstr>
      <vt:lpstr>Remplir ses indicateurs déclaratifs</vt:lpstr>
      <vt:lpstr>Patientèle</vt:lpstr>
      <vt:lpstr>Possibilité de consulter la déclaration faite l’an dernier</vt:lpstr>
      <vt:lpstr>Cliquez ensuite sur déclarer mes indicateurs</vt:lpstr>
      <vt:lpstr>ROSP Adulte: Examen du pied diabétique</vt:lpstr>
      <vt:lpstr>Scorage du risque cardio vasculaire</vt:lpstr>
      <vt:lpstr>Téléchargez l’application MG France  Elle vous permet de calculer facilement le score</vt:lpstr>
      <vt:lpstr>Scorage du risque cardio vasculaire</vt:lpstr>
      <vt:lpstr>Addiction au tabac</vt:lpstr>
      <vt:lpstr>Addiction à l’alcool</vt:lpstr>
      <vt:lpstr>ROSP Enfant: Courbe d’IMC Prenez le chiffre des 0-16 ans</vt:lpstr>
      <vt:lpstr>Dépistage des troubles visuels et auditifs </vt:lpstr>
      <vt:lpstr>Présentation PowerPoint</vt:lpstr>
      <vt:lpstr>Dépistage des troubles du langage chez les 3-5 ans</vt:lpstr>
      <vt:lpstr>Forfait structure : Volet 1</vt:lpstr>
      <vt:lpstr>Les items sont déjà validés si ceux que vous avez transmis l’an dernier correspondent aux critères de validation</vt:lpstr>
      <vt:lpstr>Logiciel DMP compatible</vt:lpstr>
      <vt:lpstr>Messagerie sécurisée</vt:lpstr>
      <vt:lpstr>Forfait structure : Volet 2</vt:lpstr>
      <vt:lpstr>Indicateur qui valorise l’exercice coordonné</vt:lpstr>
      <vt:lpstr>Indicateur qui valorise les services offerts aux patients</vt:lpstr>
      <vt:lpstr>Indicateur qui valorise l’engagement dans la formation des jeunes</vt:lpstr>
      <vt:lpstr>Avez-vous des questions ?</vt:lpstr>
      <vt:lpstr>Présentation PowerPoint</vt:lpstr>
    </vt:vector>
  </TitlesOfParts>
  <Company>toto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 Intégration</dc:creator>
  <cp:lastModifiedBy>Agnès Giannotti</cp:lastModifiedBy>
  <cp:revision>181</cp:revision>
  <dcterms:created xsi:type="dcterms:W3CDTF">2016-02-23T08:10:43Z</dcterms:created>
  <dcterms:modified xsi:type="dcterms:W3CDTF">2020-01-18T17:14:07Z</dcterms:modified>
</cp:coreProperties>
</file>